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5"/>
  </p:notesMasterIdLst>
  <p:handoutMasterIdLst>
    <p:handoutMasterId r:id="rId26"/>
  </p:handoutMasterIdLst>
  <p:sldIdLst>
    <p:sldId id="268" r:id="rId10"/>
    <p:sldId id="272" r:id="rId11"/>
    <p:sldId id="293" r:id="rId12"/>
    <p:sldId id="294" r:id="rId13"/>
    <p:sldId id="295" r:id="rId14"/>
    <p:sldId id="285" r:id="rId15"/>
    <p:sldId id="282" r:id="rId16"/>
    <p:sldId id="281" r:id="rId17"/>
    <p:sldId id="284" r:id="rId18"/>
    <p:sldId id="290" r:id="rId19"/>
    <p:sldId id="286" r:id="rId20"/>
    <p:sldId id="287" r:id="rId21"/>
    <p:sldId id="288" r:id="rId22"/>
    <p:sldId id="289" r:id="rId23"/>
    <p:sldId id="291" r:id="rId2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3" autoAdjust="0"/>
    <p:restoredTop sz="71233" autoAdjust="0"/>
  </p:normalViewPr>
  <p:slideViewPr>
    <p:cSldViewPr snapToObjects="1">
      <p:cViewPr varScale="1">
        <p:scale>
          <a:sx n="58" d="100"/>
          <a:sy n="58" d="100"/>
        </p:scale>
        <p:origin x="1776" y="8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57" d="100"/>
          <a:sy n="57" d="100"/>
        </p:scale>
        <p:origin x="3216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20.12.2016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20.12.2016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everybody,</a:t>
            </a:r>
            <a:br>
              <a:rPr lang="en-GB" dirty="0"/>
            </a:br>
            <a:r>
              <a:rPr lang="en-GB" dirty="0"/>
              <a:t>Welcome</a:t>
            </a:r>
            <a:r>
              <a:rPr lang="en-GB" baseline="0" dirty="0"/>
              <a:t> to the presentation of our final project.</a:t>
            </a:r>
            <a:br>
              <a:rPr lang="en-GB" baseline="0" dirty="0"/>
            </a:br>
            <a:r>
              <a:rPr lang="en-GB" baseline="0" dirty="0"/>
              <a:t>As we have mentioned at the mid-project milestone presentation, our goal was to create a simple rollercoaster that ends in a pool filled with small balls.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5090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constructed a mesh with the balls,</a:t>
            </a:r>
            <a:r>
              <a:rPr lang="en-GB" baseline="0" dirty="0"/>
              <a:t> where there is a very small distance at the beginning between them. However, some of the balls show sometimes an unexpected behaviour, which we were not able to explain.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194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</a:t>
            </a:r>
            <a:r>
              <a:rPr lang="en-GB" baseline="0" dirty="0"/>
              <a:t>a different </a:t>
            </a:r>
            <a:r>
              <a:rPr lang="en-GB" dirty="0"/>
              <a:t>mesh, which suffers</a:t>
            </a:r>
            <a:r>
              <a:rPr lang="en-GB" baseline="0" dirty="0"/>
              <a:t> from the same problem, but the effect is not as so strong as before.</a:t>
            </a:r>
            <a:br>
              <a:rPr lang="en-GB" baseline="0" dirty="0"/>
            </a:br>
            <a:r>
              <a:rPr lang="en-GB" baseline="0" dirty="0"/>
              <a:t>We were not able to solve this issue. Therefore, we selected a mesh, which is not highly influenced by this effect.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30098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</a:t>
            </a:r>
            <a:r>
              <a:rPr lang="en-GB" baseline="0" dirty="0"/>
              <a:t> is the final result of our simulation.</a:t>
            </a:r>
            <a:br>
              <a:rPr lang="en-GB" baseline="0" dirty="0"/>
            </a:br>
            <a:r>
              <a:rPr lang="en-GB" baseline="0" dirty="0"/>
              <a:t>The box is 10 times heavier than each sphere.</a:t>
            </a:r>
          </a:p>
          <a:p>
            <a:r>
              <a:rPr lang="en-GB" baseline="0" dirty="0"/>
              <a:t>(</a:t>
            </a:r>
            <a:r>
              <a:rPr lang="en-GB" dirty="0"/>
              <a:t>Weight</a:t>
            </a:r>
            <a:r>
              <a:rPr lang="en-GB" baseline="0" dirty="0"/>
              <a:t> of the spheres: 10)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77258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decrease the weight of</a:t>
            </a:r>
            <a:r>
              <a:rPr lang="en-GB" baseline="0" dirty="0"/>
              <a:t> the spheres, so that the box is a 100 times heavier than a sphere, we get </a:t>
            </a:r>
            <a:r>
              <a:rPr lang="en-GB" baseline="0"/>
              <a:t>this result.</a:t>
            </a:r>
            <a:endParaRPr lang="en-GB"/>
          </a:p>
          <a:p>
            <a:r>
              <a:rPr lang="en-GB" dirty="0"/>
              <a:t>(Weight</a:t>
            </a:r>
            <a:r>
              <a:rPr lang="en-GB" baseline="0" dirty="0"/>
              <a:t> of the spheres: 1)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2997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Are there any 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5466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</a:t>
            </a:r>
            <a:r>
              <a:rPr lang="en-GB" baseline="0" dirty="0"/>
              <a:t> decided to simplify this scene in the following way: We modelled a very simple slide instead of a complex rollercoaster. Furthermore, we represented the cart of the rollercoaster as a simple box in order to simplify the collision detection of the cart. In addition, we designed the surface of the balls with some texture instead of an uniform </a:t>
            </a:r>
            <a:r>
              <a:rPr lang="en-GB" baseline="0" dirty="0" err="1"/>
              <a:t>color</a:t>
            </a:r>
            <a:r>
              <a:rPr lang="en-GB" baseline="0" dirty="0"/>
              <a:t>, so that the rotation of the spheres is visible.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838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Initialization</a:t>
            </a:r>
            <a:r>
              <a:rPr lang="de-CH" dirty="0"/>
              <a:t>:</a:t>
            </a:r>
          </a:p>
          <a:p>
            <a:r>
              <a:rPr lang="de-CH" dirty="0"/>
              <a:t>Set</a:t>
            </a:r>
            <a:r>
              <a:rPr lang="de-CH" baseline="0" dirty="0"/>
              <a:t> </a:t>
            </a:r>
            <a:r>
              <a:rPr lang="de-CH" baseline="0" dirty="0" err="1"/>
              <a:t>initial</a:t>
            </a:r>
            <a:r>
              <a:rPr lang="de-CH" baseline="0" dirty="0"/>
              <a:t> </a:t>
            </a:r>
            <a:r>
              <a:rPr lang="de-CH" baseline="0" dirty="0" err="1"/>
              <a:t>positions</a:t>
            </a:r>
            <a:endParaRPr lang="de-CH" baseline="0" dirty="0"/>
          </a:p>
          <a:p>
            <a:r>
              <a:rPr lang="de-CH" baseline="0" dirty="0" err="1"/>
              <a:t>Precompute</a:t>
            </a:r>
            <a:r>
              <a:rPr lang="de-CH" baseline="0" dirty="0"/>
              <a:t> </a:t>
            </a:r>
            <a:r>
              <a:rPr lang="de-CH" baseline="0" dirty="0" err="1"/>
              <a:t>massmatrix</a:t>
            </a:r>
            <a:r>
              <a:rPr lang="de-CH" baseline="0" dirty="0"/>
              <a:t> inverse</a:t>
            </a:r>
          </a:p>
          <a:p>
            <a:endParaRPr lang="de-CH" baseline="0" dirty="0"/>
          </a:p>
          <a:p>
            <a:r>
              <a:rPr lang="de-CH" baseline="0" dirty="0" err="1"/>
              <a:t>Simulationstep</a:t>
            </a:r>
            <a:r>
              <a:rPr lang="de-CH" baseline="0" dirty="0"/>
              <a:t>: </a:t>
            </a:r>
            <a:r>
              <a:rPr lang="de-CH" baseline="0" dirty="0" err="1"/>
              <a:t>next</a:t>
            </a:r>
            <a:r>
              <a:rPr lang="de-CH" baseline="0" dirty="0"/>
              <a:t> </a:t>
            </a:r>
            <a:r>
              <a:rPr lang="de-CH" baseline="0" dirty="0" err="1"/>
              <a:t>slide</a:t>
            </a:r>
            <a:endParaRPr lang="de-CH" baseline="0" dirty="0"/>
          </a:p>
          <a:p>
            <a:r>
              <a:rPr lang="de-CH" baseline="0" dirty="0"/>
              <a:t>Save </a:t>
            </a:r>
            <a:r>
              <a:rPr lang="de-CH" baseline="0" dirty="0" err="1"/>
              <a:t>position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orientation</a:t>
            </a:r>
            <a:r>
              <a:rPr lang="de-CH" baseline="0" dirty="0"/>
              <a:t> in </a:t>
            </a:r>
            <a:r>
              <a:rPr lang="de-CH" baseline="0" dirty="0" err="1"/>
              <a:t>vector</a:t>
            </a:r>
            <a:r>
              <a:rPr lang="de-CH" baseline="0" dirty="0"/>
              <a:t> (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renderframes</a:t>
            </a:r>
            <a:r>
              <a:rPr lang="de-CH" baseline="0" dirty="0"/>
              <a:t>)</a:t>
            </a:r>
          </a:p>
          <a:p>
            <a:endParaRPr lang="de-CH" baseline="0" dirty="0"/>
          </a:p>
          <a:p>
            <a:r>
              <a:rPr lang="de-CH" baseline="0" dirty="0"/>
              <a:t>Read </a:t>
            </a:r>
            <a:r>
              <a:rPr lang="de-CH" baseline="0" dirty="0" err="1"/>
              <a:t>vector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draw</a:t>
            </a:r>
            <a:r>
              <a:rPr lang="de-CH" baseline="0" dirty="0"/>
              <a:t> </a:t>
            </a:r>
            <a:r>
              <a:rPr lang="de-CH" baseline="0" dirty="0" err="1"/>
              <a:t>positions</a:t>
            </a:r>
            <a:r>
              <a:rPr lang="de-CH" baseline="0" dirty="0"/>
              <a:t> </a:t>
            </a:r>
            <a:r>
              <a:rPr lang="de-CH" baseline="0" dirty="0" err="1"/>
              <a:t>with</a:t>
            </a:r>
            <a:r>
              <a:rPr lang="de-CH" baseline="0" dirty="0"/>
              <a:t> </a:t>
            </a:r>
            <a:r>
              <a:rPr lang="de-CH" baseline="0" dirty="0" err="1"/>
              <a:t>irrlicht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589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:</a:t>
            </a:r>
          </a:p>
          <a:p>
            <a:r>
              <a:rPr lang="de-CH" dirty="0"/>
              <a:t>Naive</a:t>
            </a:r>
            <a:r>
              <a:rPr lang="de-CH" baseline="0" dirty="0"/>
              <a:t> </a:t>
            </a:r>
            <a:r>
              <a:rPr lang="de-CH" baseline="0" dirty="0" err="1"/>
              <a:t>approach</a:t>
            </a:r>
            <a:r>
              <a:rPr lang="de-CH" baseline="0" dirty="0"/>
              <a:t> O(n^2)</a:t>
            </a:r>
          </a:p>
          <a:p>
            <a:r>
              <a:rPr lang="de-CH" baseline="0" dirty="0" err="1"/>
              <a:t>Using</a:t>
            </a:r>
            <a:r>
              <a:rPr lang="de-CH" baseline="0" dirty="0"/>
              <a:t> Gilbert-Johnson-</a:t>
            </a:r>
            <a:r>
              <a:rPr lang="de-CH" baseline="0" dirty="0" err="1"/>
              <a:t>Keerthi</a:t>
            </a:r>
            <a:r>
              <a:rPr lang="de-CH" baseline="0" dirty="0"/>
              <a:t> </a:t>
            </a:r>
            <a:r>
              <a:rPr lang="de-CH" baseline="0" dirty="0" err="1"/>
              <a:t>Algorithm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boxes</a:t>
            </a:r>
            <a:endParaRPr lang="de-CH" baseline="0" dirty="0"/>
          </a:p>
          <a:p>
            <a:r>
              <a:rPr lang="de-CH" baseline="0" dirty="0"/>
              <a:t>Trivial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spheres</a:t>
            </a:r>
            <a:endParaRPr lang="de-CH" baseline="0" dirty="0"/>
          </a:p>
          <a:p>
            <a:r>
              <a:rPr lang="de-CH" baseline="0" dirty="0" err="1"/>
              <a:t>Contactpoint</a:t>
            </a:r>
            <a:r>
              <a:rPr lang="de-CH" baseline="0" dirty="0"/>
              <a:t>: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Expand</a:t>
            </a:r>
            <a:r>
              <a:rPr lang="de-CH" baseline="0" dirty="0"/>
              <a:t> </a:t>
            </a:r>
            <a:r>
              <a:rPr lang="de-CH" baseline="0" dirty="0" err="1"/>
              <a:t>polytope</a:t>
            </a:r>
            <a:r>
              <a:rPr lang="de-CH" baseline="0" dirty="0"/>
              <a:t> </a:t>
            </a:r>
            <a:r>
              <a:rPr lang="de-CH" baseline="0" dirty="0" err="1"/>
              <a:t>Algorithm</a:t>
            </a:r>
            <a:r>
              <a:rPr lang="de-CH" baseline="0" dirty="0"/>
              <a:t> (trivial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spheres</a:t>
            </a:r>
            <a:r>
              <a:rPr lang="de-CH" baseline="0" dirty="0"/>
              <a:t>)</a:t>
            </a:r>
          </a:p>
          <a:p>
            <a:r>
              <a:rPr lang="de-CH" baseline="0" dirty="0"/>
              <a:t>Bias: (v2+w2xr2-v1-w1xr1).</a:t>
            </a:r>
            <a:r>
              <a:rPr lang="de-CH" baseline="0" dirty="0" err="1"/>
              <a:t>dot</a:t>
            </a:r>
            <a:r>
              <a:rPr lang="de-CH" baseline="0" dirty="0"/>
              <a:t>(n) (</a:t>
            </a:r>
            <a:r>
              <a:rPr lang="de-CH" baseline="0" dirty="0" err="1"/>
              <a:t>for</a:t>
            </a:r>
            <a:r>
              <a:rPr lang="de-CH" baseline="0" dirty="0"/>
              <a:t> „</a:t>
            </a:r>
            <a:r>
              <a:rPr lang="de-CH" baseline="0" dirty="0" err="1"/>
              <a:t>bouncing</a:t>
            </a:r>
            <a:r>
              <a:rPr lang="de-CH" baseline="0" dirty="0"/>
              <a:t>“)</a:t>
            </a:r>
          </a:p>
          <a:p>
            <a:r>
              <a:rPr lang="de-CH" baseline="0" dirty="0"/>
              <a:t>Cache </a:t>
            </a:r>
            <a:r>
              <a:rPr lang="de-CH" baseline="0" dirty="0" err="1"/>
              <a:t>if</a:t>
            </a:r>
            <a:r>
              <a:rPr lang="de-CH" baseline="0" dirty="0"/>
              <a:t> </a:t>
            </a:r>
            <a:r>
              <a:rPr lang="de-CH" baseline="0" dirty="0" err="1"/>
              <a:t>contactpoint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„</a:t>
            </a:r>
            <a:r>
              <a:rPr lang="de-CH" baseline="0" dirty="0" err="1"/>
              <a:t>almost</a:t>
            </a:r>
            <a:r>
              <a:rPr lang="de-CH" baseline="0" dirty="0"/>
              <a:t>“ </a:t>
            </a:r>
            <a:r>
              <a:rPr lang="de-CH" baseline="0" dirty="0" err="1"/>
              <a:t>the</a:t>
            </a:r>
            <a:r>
              <a:rPr lang="de-CH" baseline="0" dirty="0"/>
              <a:t> same </a:t>
            </a:r>
            <a:r>
              <a:rPr lang="de-CH" baseline="0" dirty="0" err="1"/>
              <a:t>as</a:t>
            </a:r>
            <a:r>
              <a:rPr lang="de-CH" baseline="0" dirty="0"/>
              <a:t> last </a:t>
            </a:r>
            <a:r>
              <a:rPr lang="de-CH" baseline="0" dirty="0" err="1"/>
              <a:t>iteration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447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Apart from many small problems,</a:t>
            </a:r>
            <a:r>
              <a:rPr lang="en-GB" baseline="0" dirty="0"/>
              <a:t> we faced two main challenges. </a:t>
            </a:r>
            <a:br>
              <a:rPr lang="en-GB" baseline="0" dirty="0"/>
            </a:br>
            <a:r>
              <a:rPr lang="en-GB" baseline="0" dirty="0"/>
              <a:t>The first one was the box around the balls and the second one was the stacking of the balls.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9223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the first problem, the box around the balls.</a:t>
            </a:r>
            <a:br>
              <a:rPr lang="en-GB" dirty="0"/>
            </a:br>
            <a:r>
              <a:rPr lang="en-GB" baseline="0" dirty="0"/>
              <a:t>For distributing the balls in the box, we decided to create a mesh with the balls above the box at the initialization. When the simulation starts, they fall down because of the gravity and should distributed in a nice and natural way. Unfortunately, the balls showed a very strange behaviour, when they move inside the box.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4033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guess that the problem might be the algorithm,</a:t>
            </a:r>
            <a:r>
              <a:rPr lang="en-GB" baseline="0" dirty="0"/>
              <a:t> which we used for the collision detection. We implemented the Gilbert-Johnson-</a:t>
            </a:r>
            <a:r>
              <a:rPr lang="en-GB" baseline="0" dirty="0" err="1"/>
              <a:t>Keerthi</a:t>
            </a:r>
            <a:r>
              <a:rPr lang="en-GB" baseline="0" dirty="0"/>
              <a:t> algorithm for this purpose. However, this algorithm only considers convex objects and the inside of the box is clearly not convex in the corners.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28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</a:t>
            </a:r>
            <a:r>
              <a:rPr lang="en-GB" baseline="0" dirty="0"/>
              <a:t> order to solve this issue, we decided to simply remove the box, because</a:t>
            </a:r>
            <a:r>
              <a:rPr lang="en-GB" dirty="0"/>
              <a:t> we</a:t>
            </a:r>
            <a:r>
              <a:rPr lang="en-GB" baseline="0" dirty="0"/>
              <a:t> did not have the time to implement a more sophisticated algorithm for the collision detection, which would also consider concave objects.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6157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already mentioned, another issue</a:t>
            </a:r>
            <a:r>
              <a:rPr lang="en-GB" baseline="0" dirty="0"/>
              <a:t> was the stacking of the balls.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57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1D53-7870-4207-82E4-5548E7614F2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672E-61C0-4619-9714-41DC6F7833F2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57D2B-6704-44F0-9E9C-EDE68E8A5CAC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8466-ADE3-4E59-8991-918941F1FAFA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6F55-C39A-4033-B463-49DB3921898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1E22-6DC4-49B2-BC5B-0F402F46A13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56D9-20BA-41A0-B486-53EC723E4D6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42D39-22CC-4249-A623-6B691B7A0FD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4258A-8178-4B00-9506-DE7B37EC2549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47479-E4CA-41B6-9AFB-DB9C8D19AB1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ADF3-1BCE-4614-B094-442C283D82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AA4A-0B6B-47F4-97F7-F5AEC88F7349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BE81-C2C5-450C-813F-E586D1AE6C3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0CE3E-46A9-4CE7-9516-A40F38A7679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99316-A443-4F22-9473-1863FD73BDB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5655-9077-4929-BA54-64BF686BDD8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1AA7-6C93-4457-802A-67EBB4CBAE06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D6AC-2C78-41B7-A94D-69CE6105DA9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8701-8781-4249-9631-10FBB313C97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BE9-E1A9-40A1-97D6-3F496B08F06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1C8C0-C368-42FB-BD4D-51983EB7F29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990F-5689-4C3B-9DBA-88FBF612326C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EF65A-5DB2-42E3-A3FA-D71FFAC2DD3E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CE24D-B8E7-4306-B2AC-8C000C4BED2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EE40-85C7-4791-80CE-396988C820D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9AFF-1A1F-41FB-A7CE-4D55C2A8BDB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D9003-B42D-4F63-9374-22B70FDE454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99E3-C3BB-4391-873B-F02DEF2CBE1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302F-4E62-49B6-9D89-1D5EAF3915F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E14C-67C7-4340-9BE4-75125B0ED34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07245-DA23-433A-ABFF-7CBC8C016C4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4BCC-FFFD-46DD-8B3B-AF0BD984AC1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C5F8B-69E1-4E2F-B9DD-AF902454693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F9EF-7221-4E19-8EE5-3B37057E61A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1518-F59A-4B1A-A106-3D08373B15B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E0CF-AB42-4291-A591-ECFBDA8D78B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FF44-E657-422D-873D-139304140E2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A311-128A-482D-B806-0437F45FA53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96D1E-FE9A-4D20-BB01-899D75CE2C5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72F2-841D-4651-8B3F-B9E999E0C1EE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FA4AB-AD77-4716-9780-66CDF01B21F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AAC9-D630-4319-9220-DCD447BD817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77F1-D021-4F1A-B148-8BDF5F25DBA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036EF-399F-4B2B-A09E-B68B37ED216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EB90-83A1-4B21-84E3-FD40503E84E2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F624D-B407-43B2-9660-C2C1320B6A49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D8BB8-8F20-483E-B92F-CA662F8C7CAE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3D06-5F80-4BA7-8E79-9C063EE14D9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2C60-1EC8-4AD2-884F-2B94FC715831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B345-2CEA-40C3-9B28-DDB49AE5220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14B1-1A14-44A2-9B5F-8D39402D6BDA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88BB3-3168-4454-B2CD-17830513967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8018-4F33-4FF8-8C97-A16423EB6CF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5063-055A-4AA4-8062-51E6C9D6E1D3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EE4D0-BE34-4AA8-AD5A-B6EEFADDFEE5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22B8D-759C-4E30-99D7-05DF10E525C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53990-A410-4C95-9E13-9AD8EC7FB41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1A0F0-1066-4767-B3C9-12B56B4A6C96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9130-499D-4C3F-85BC-7A837A566CBC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ECF6-9582-4D32-8034-3FCE788992F2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22FE-1C49-4EE6-8F9A-5CA0699389E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6D574-CD47-4554-AE76-4725C2052FB0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8B24-DDD6-4914-88BE-95B3E8083C3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997FD-4E63-4E37-AB1D-89FA26A6CCA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C7401-B0FB-418E-8711-7232D811ED8A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FD11E-BD4C-4D81-9B56-EA0A294E5042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29021-96D6-477D-8FF5-9DF84634309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15F97-ADBA-4F67-9C53-3118DEF6A056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3DA8D-EBDF-4699-B479-78B49AD3B57D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B3BD-201D-4EFC-A2AA-4EB62F81C16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6D250-B8A7-41B8-AA47-F3AC65F9D389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4DDB7B4-6C7B-4E61-A7D7-D08F20AFAC6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A6896B9-9C05-4B8A-A70F-BB2C8F547C6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F567909-8DCC-4CCA-B78C-013A1AD3AB2E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92FDF58-B8FA-4E5B-97E2-312A648F94A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E2FD59A-889C-49E1-B11F-A06E2FCD88F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984EC52-26A9-4BFF-A9C5-BB3A3864DA77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EF28E23-0477-4B57-A7D2-63B3A33ABEDB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8260C45-2122-475A-BCD2-6E405C52F6E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B419E12-2E6D-413C-89F8-CD7877324954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Yannick Huber, Julia Giger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C782-FABA-4839-8055-9BDDA2DD604F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Physically-based Simulation: Final Project</a:t>
            </a:r>
            <a:br>
              <a:rPr lang="en-GB" dirty="0"/>
            </a:br>
            <a:r>
              <a:rPr lang="en-GB" dirty="0"/>
              <a:t>Ball Pool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Yannick Huber, Julia Giger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3" b="172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Box</a:t>
            </a:r>
          </a:p>
          <a:p>
            <a:r>
              <a:rPr lang="en-GB" dirty="0"/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175730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Stacking</a:t>
            </a:r>
          </a:p>
        </p:txBody>
      </p:sp>
      <p:pic>
        <p:nvPicPr>
          <p:cNvPr id="7" name="stacking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1450472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Stacking</a:t>
            </a:r>
          </a:p>
        </p:txBody>
      </p:sp>
      <p:pic>
        <p:nvPicPr>
          <p:cNvPr id="7" name="stacking2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1104005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result</a:t>
            </a:r>
          </a:p>
        </p:txBody>
      </p:sp>
      <p:pic>
        <p:nvPicPr>
          <p:cNvPr id="7" name="finalform_weight10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1040186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result</a:t>
            </a:r>
          </a:p>
        </p:txBody>
      </p:sp>
      <p:pic>
        <p:nvPicPr>
          <p:cNvPr id="7" name="finalform_weight1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863373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6388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Desired scene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65" y="2024063"/>
            <a:ext cx="8245520" cy="4210050"/>
          </a:xfr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Iterative Dynamics </a:t>
            </a:r>
            <a:r>
              <a:rPr lang="de-CH" dirty="0" err="1"/>
              <a:t>with</a:t>
            </a:r>
            <a:r>
              <a:rPr lang="de-CH" dirty="0"/>
              <a:t> Temporal </a:t>
            </a:r>
            <a:r>
              <a:rPr lang="de-CH" dirty="0" err="1"/>
              <a:t>Coherence</a:t>
            </a:r>
            <a:r>
              <a:rPr lang="de-CH" dirty="0"/>
              <a:t> (Erin </a:t>
            </a:r>
            <a:r>
              <a:rPr lang="de-CH" dirty="0" err="1"/>
              <a:t>Catto</a:t>
            </a:r>
            <a:r>
              <a:rPr lang="de-CH" dirty="0"/>
              <a:t> et al 2005)</a:t>
            </a:r>
          </a:p>
          <a:p>
            <a:r>
              <a:rPr lang="de-CH" dirty="0" err="1"/>
              <a:t>Simplified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boxes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spheres</a:t>
            </a:r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contactpoints</a:t>
            </a:r>
            <a:r>
              <a:rPr lang="de-CH" dirty="0"/>
              <a:t>-&gt;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boxstacking</a:t>
            </a:r>
            <a:r>
              <a:rPr lang="de-CH" dirty="0"/>
              <a:t>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pPr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Implemetation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98498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Initialization</a:t>
            </a: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Until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 finaltime do: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simulationstep</a:t>
            </a: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If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 (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isrenderframe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)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</a:rPr>
              <a:t>		save 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position</a:t>
            </a: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</a:rPr>
              <a:t>Render 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saved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de-CH" sz="2000" dirty="0" err="1">
                <a:latin typeface="Cambria Math" pitchFamily="18" charset="0"/>
                <a:ea typeface="Cambria Math" pitchFamily="18" charset="0"/>
              </a:rPr>
              <a:t>positions</a:t>
            </a:r>
            <a:endParaRPr lang="de-CH" sz="2000" dirty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pPr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4609525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1124744"/>
            <a:ext cx="11537950" cy="5109366"/>
          </a:xfrm>
        </p:spPr>
        <p:txBody>
          <a:bodyPr/>
          <a:lstStyle/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Foreach 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collision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: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compute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contactpoint</a:t>
            </a: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J.pushback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(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normalconstraint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)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bias.pushback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(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collision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resolve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)</a:t>
            </a: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	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J.pushback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(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frictionconstraint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)</a:t>
            </a: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If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(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cache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[i])</a:t>
            </a:r>
          </a:p>
          <a:p>
            <a:pPr>
              <a:buNone/>
            </a:pPr>
            <a:r>
              <a:rPr lang="de-CH" sz="32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</a:t>
            </a: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 </a:t>
            </a:r>
          </a:p>
          <a:p>
            <a:pPr>
              <a:buNone/>
            </a:pP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r>
              <a:rPr lang="de-CH" sz="2000" dirty="0">
                <a:latin typeface="Cambria Math" pitchFamily="18" charset="0"/>
                <a:ea typeface="Cambria Math" pitchFamily="18" charset="0"/>
                <a:cs typeface="Calibri" pitchFamily="34" charset="0"/>
              </a:rPr>
              <a:t>Update</a:t>
            </a:r>
            <a:r>
              <a:rPr lang="de-CH" sz="2000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de-CH" sz="2000" dirty="0" err="1">
                <a:latin typeface="Cambria Math" pitchFamily="18" charset="0"/>
                <a:ea typeface="Cambria Math" pitchFamily="18" charset="0"/>
                <a:cs typeface="Calibri" pitchFamily="34" charset="0"/>
              </a:rPr>
              <a:t>position</a:t>
            </a:r>
            <a:endParaRPr lang="de-CH" sz="2000" dirty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>
              <a:buNone/>
            </a:pPr>
            <a:endParaRPr lang="de-CH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2312B-A258-434F-95FC-A0997179BE88}" type="datetime1">
              <a:rPr lang="de-DE" smtClean="0"/>
              <a:pPr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116955" y="2973519"/>
                <a:ext cx="4456170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∗(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5" y="2973519"/>
                <a:ext cx="4456170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32695" y="4464772"/>
                <a:ext cx="193221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CH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5" y="4464772"/>
                <a:ext cx="1932219" cy="307777"/>
              </a:xfrm>
              <a:prstGeom prst="rect">
                <a:avLst/>
              </a:prstGeom>
              <a:blipFill>
                <a:blip r:embed="rId4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587548" y="4941168"/>
                <a:ext cx="31298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𝑉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= 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−1</m:t>
                          </m:r>
                        </m:sup>
                      </m:sSup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∗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𝑑𝑡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∗(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𝐽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𝑇</m:t>
                          </m:r>
                        </m:sup>
                      </m:sSup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∗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𝜆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  <a:ea typeface="Cambria Math" pitchFamily="18" charset="0"/>
                              <a:cs typeface="Calibri" pitchFamily="34" charset="0"/>
                            </a:rPr>
                            <m:t>𝑒𝑥𝑡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  <a:ea typeface="Cambria Math" pitchFamily="18" charset="0"/>
                          <a:cs typeface="Calibri" pitchFamily="34" charset="0"/>
                        </a:rPr>
                        <m:t>)</m:t>
                      </m:r>
                    </m:oMath>
                  </m:oMathPara>
                </a14:m>
                <a:endParaRPr lang="de-CH" dirty="0">
                  <a:latin typeface="Cambria Math" pitchFamily="18" charset="0"/>
                  <a:ea typeface="Cambria Math" pitchFamily="18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8" y="4941168"/>
                <a:ext cx="3129807" cy="276999"/>
              </a:xfrm>
              <a:prstGeom prst="rect">
                <a:avLst/>
              </a:prstGeom>
              <a:blipFill>
                <a:blip r:embed="rId5"/>
                <a:stretch>
                  <a:fillRect l="-195" t="-2222" r="-1167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404987" y="3576109"/>
                <a:ext cx="2663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itchFamily="34" charset="0"/>
                        </a:rPr>
                        <m:t>𝜆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itchFamily="34" charset="0"/>
                        </a:rPr>
                        <m:t>=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(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𝐽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 ∗ 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 ∗ 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itchFamily="34" charset="0"/>
                            </a:rPr>
                            <m:t>−1</m:t>
                          </m:r>
                        </m:sup>
                      </m:sSup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itchFamily="34" charset="0"/>
                        </a:rPr>
                        <m:t> ∗ </m:t>
                      </m:r>
                      <m:r>
                        <a:rPr lang="de-CH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itchFamily="34" charset="0"/>
                        </a:rPr>
                        <m:t>𝜂</m:t>
                      </m:r>
                    </m:oMath>
                  </m:oMathPara>
                </a14:m>
                <a:endParaRPr lang="de-CH" dirty="0">
                  <a:latin typeface="Cambria Math" pitchFamily="18" charset="0"/>
                  <a:ea typeface="Cambria Math" pitchFamily="18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7" y="3576109"/>
                <a:ext cx="2663934" cy="276999"/>
              </a:xfrm>
              <a:prstGeom prst="rect">
                <a:avLst/>
              </a:prstGeom>
              <a:blipFill>
                <a:blip r:embed="rId6"/>
                <a:stretch>
                  <a:fillRect l="-1831" t="-2222" r="-1602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119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Box</a:t>
            </a:r>
          </a:p>
          <a:p>
            <a:r>
              <a:rPr lang="en-GB" dirty="0"/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2419372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</a:t>
            </a:r>
          </a:p>
        </p:txBody>
      </p:sp>
      <p:pic>
        <p:nvPicPr>
          <p:cNvPr id="7" name="box_problem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3307930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Box: Concave objects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Gilbert-Johnson-</a:t>
            </a:r>
            <a:r>
              <a:rPr lang="en-GB" dirty="0" err="1"/>
              <a:t>Keerthi</a:t>
            </a:r>
            <a:r>
              <a:rPr lang="en-GB" dirty="0"/>
              <a:t> algorithm for collision detection</a:t>
            </a:r>
          </a:p>
          <a:p>
            <a:r>
              <a:rPr lang="en-GB" dirty="0"/>
              <a:t>Only for convex objects</a:t>
            </a:r>
          </a:p>
          <a:p>
            <a:r>
              <a:rPr lang="en-GB" dirty="0"/>
              <a:t>Inside of the box: concave</a:t>
            </a:r>
          </a:p>
        </p:txBody>
      </p:sp>
    </p:spTree>
    <p:extLst>
      <p:ext uri="{BB962C8B-B14F-4D97-AF65-F5344CB8AC3E}">
        <p14:creationId xmlns:p14="http://schemas.microsoft.com/office/powerpoint/2010/main" val="2296392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A386-D2DA-4381-9278-D48217652768}" type="datetime1">
              <a:rPr lang="de-DE" smtClean="0"/>
              <a:t>20.12.2016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Yannick Huber, Julia Giger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Box: Solution</a:t>
            </a:r>
          </a:p>
        </p:txBody>
      </p:sp>
      <p:pic>
        <p:nvPicPr>
          <p:cNvPr id="7" name="without_box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500" y="2024063"/>
            <a:ext cx="7485063" cy="4210050"/>
          </a:xfrm>
        </p:spPr>
      </p:pic>
    </p:spTree>
    <p:extLst>
      <p:ext uri="{BB962C8B-B14F-4D97-AF65-F5344CB8AC3E}">
        <p14:creationId xmlns:p14="http://schemas.microsoft.com/office/powerpoint/2010/main" val="4216090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612</Words>
  <Application>Microsoft Office PowerPoint</Application>
  <PresentationFormat>Benutzerdefiniert</PresentationFormat>
  <Paragraphs>137</Paragraphs>
  <Slides>15</Slides>
  <Notes>14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9</vt:i4>
      </vt:variant>
      <vt:variant>
        <vt:lpstr>Folientitel</vt:lpstr>
      </vt:variant>
      <vt:variant>
        <vt:i4>15</vt:i4>
      </vt:variant>
    </vt:vector>
  </HeadingPairs>
  <TitlesOfParts>
    <vt:vector size="28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Physically-based Simulation: Final Project Ball Pool</vt:lpstr>
      <vt:lpstr>Desired scene</vt:lpstr>
      <vt:lpstr>Implemetation</vt:lpstr>
      <vt:lpstr>Pseudocode</vt:lpstr>
      <vt:lpstr>PowerPoint-Präsentation</vt:lpstr>
      <vt:lpstr>Problems</vt:lpstr>
      <vt:lpstr>Box</vt:lpstr>
      <vt:lpstr>Box: Concave objects</vt:lpstr>
      <vt:lpstr>Box: Solution</vt:lpstr>
      <vt:lpstr>Problems</vt:lpstr>
      <vt:lpstr>Stacking</vt:lpstr>
      <vt:lpstr>Stacking</vt:lpstr>
      <vt:lpstr>Final result</vt:lpstr>
      <vt:lpstr>Final result</vt:lpstr>
      <vt:lpstr>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Physically-based Simulation: Final Project Ball Pool</dc:title>
  <dc:creator>Julia Giger</dc:creator>
  <cp:lastModifiedBy>Julia Giger</cp:lastModifiedBy>
  <cp:revision>84</cp:revision>
  <cp:lastPrinted>2013-06-08T11:22:51Z</cp:lastPrinted>
  <dcterms:created xsi:type="dcterms:W3CDTF">2016-11-29T21:24:22Z</dcterms:created>
  <dcterms:modified xsi:type="dcterms:W3CDTF">2016-12-20T22:27:22Z</dcterms:modified>
</cp:coreProperties>
</file>